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BD1AED-D99C-4771-90AC-476F0D4EF7BF}">
  <a:tblStyle styleId="{2FBD1AED-D99C-4771-90AC-476F0D4EF7B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07E150C-35DC-4F88-A23C-FCBAA0C1647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0a60a2bb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50a60a2bb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6af874cb3f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6af874cb3f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 (3)">
  <p:cSld name="표지 (3)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내, 물품, 정렬된, 여러개이(가) 표시된 사진&#10;&#10;자동 생성된 설명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9" y="0"/>
            <a:ext cx="12197009" cy="582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479376" y="5822504"/>
            <a:ext cx="11712624" cy="103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6898"/>
              </a:buClr>
              <a:buSzPts val="4000"/>
              <a:buFont typeface="Arial"/>
              <a:buNone/>
              <a:defRPr b="1" sz="4000">
                <a:solidFill>
                  <a:srgbClr val="50689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2" name="Google Shape;72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/>
        </p:txBody>
      </p:sp>
      <p:sp>
        <p:nvSpPr>
          <p:cNvPr id="98" name="Google Shape;9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89898B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>
                <a:solidFill>
                  <a:srgbClr val="89898B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>
                <a:solidFill>
                  <a:srgbClr val="89898B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비교">
  <p:cSld name="1_비교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9pPr>
          </a:lstStyle>
          <a:p/>
        </p:txBody>
      </p:sp>
      <p:sp>
        <p:nvSpPr>
          <p:cNvPr id="123" name="Google Shape;123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9pPr>
          </a:lstStyle>
          <a:p/>
        </p:txBody>
      </p:sp>
      <p:sp>
        <p:nvSpPr>
          <p:cNvPr id="125" name="Google Shape;125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기본 페이지(2)">
  <p:cSld name="기본 페이지(2)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2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743" t="0"/>
          <a:stretch/>
        </p:blipFill>
        <p:spPr>
          <a:xfrm>
            <a:off x="-7357" y="2755"/>
            <a:ext cx="12206714" cy="685524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1" type="body"/>
          </p:nvPr>
        </p:nvSpPr>
        <p:spPr>
          <a:xfrm>
            <a:off x="243100" y="907351"/>
            <a:ext cx="11719256" cy="5440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6D99"/>
              </a:buClr>
              <a:buSzPts val="2880"/>
              <a:buFont typeface="Noto Sans Symbols"/>
              <a:buChar char="▪"/>
              <a:defRPr sz="24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800"/>
              <a:buFont typeface="Noto Sans Symbols"/>
              <a:buChar char="❑"/>
              <a:defRPr sz="20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718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2340"/>
              <a:buFont typeface="Arial"/>
              <a:buChar char="•"/>
              <a:defRPr sz="18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600"/>
              <a:buFont typeface="Noto Sans Symbols"/>
              <a:buChar char="✔"/>
              <a:defRPr sz="16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600"/>
              <a:buFont typeface="Arial"/>
              <a:buChar char="-"/>
              <a:defRPr sz="16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12192000" cy="770826"/>
          </a:xfrm>
          <a:prstGeom prst="rect">
            <a:avLst/>
          </a:prstGeom>
          <a:solidFill>
            <a:srgbClr val="546D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그래픽, 스크린샷, 그래픽 디자인, 폰트이(가) 표시된 사진&#10;&#10;AI가 생성한 콘텐츠는 부정확할 수 있습니다.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22" y="6455241"/>
            <a:ext cx="1177627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캡션 있는 콘텐츠">
  <p:cSld name="1_캡션 있는 콘텐츠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32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8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4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9pPr>
          </a:lstStyle>
          <a:p/>
        </p:txBody>
      </p:sp>
      <p:sp>
        <p:nvSpPr>
          <p:cNvPr id="141" name="Google Shape;14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9pPr>
          </a:lstStyle>
          <a:p/>
        </p:txBody>
      </p:sp>
      <p:sp>
        <p:nvSpPr>
          <p:cNvPr id="142" name="Google Shape;14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캡션 있는 그림">
  <p:cSld name="1_캡션 있는 그림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9pPr>
          </a:lstStyle>
          <a:p/>
        </p:txBody>
      </p:sp>
      <p:sp>
        <p:nvSpPr>
          <p:cNvPr id="149" name="Google Shape;14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세로 텍스트">
  <p:cSld name="1_제목 및 세로 텍스트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세로 제목 및 텍스트">
  <p:cSld name="1_세로 제목 및 텍스트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 (1)">
  <p:cSld name="표지 (1)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6688" y="-99392"/>
            <a:ext cx="12288688" cy="705678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-96687" y="3717032"/>
            <a:ext cx="12288687" cy="1872208"/>
          </a:xfrm>
          <a:prstGeom prst="rect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/>
          <p:nvPr>
            <p:ph type="ctrTitle"/>
          </p:nvPr>
        </p:nvSpPr>
        <p:spPr>
          <a:xfrm>
            <a:off x="240021" y="4543032"/>
            <a:ext cx="11377264" cy="83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E27"/>
              </a:buClr>
              <a:buSzPts val="4800"/>
              <a:buFont typeface="Calibri"/>
              <a:buNone/>
              <a:defRPr b="1" sz="4800">
                <a:solidFill>
                  <a:srgbClr val="1B1E2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251687" y="3894960"/>
            <a:ext cx="11377264" cy="648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D68"/>
              </a:buClr>
              <a:buSzPts val="2800"/>
              <a:buNone/>
              <a:defRPr b="0" sz="2800">
                <a:solidFill>
                  <a:srgbClr val="494D6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687" y="260648"/>
            <a:ext cx="1451826" cy="41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 (2)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내이(가) 표시된 사진&#10;&#10;자동 생성된 설명"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1500" y="-1292772"/>
            <a:ext cx="12294999" cy="82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idx="10" type="dt"/>
          </p:nvPr>
        </p:nvSpPr>
        <p:spPr>
          <a:xfrm>
            <a:off x="10937015" y="6021288"/>
            <a:ext cx="106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D60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-51500" y="2996952"/>
            <a:ext cx="12294999" cy="2520280"/>
          </a:xfrm>
          <a:prstGeom prst="rect">
            <a:avLst/>
          </a:prstGeom>
          <a:solidFill>
            <a:srgbClr val="00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 txBox="1"/>
          <p:nvPr>
            <p:ph type="ctrTitle"/>
          </p:nvPr>
        </p:nvSpPr>
        <p:spPr>
          <a:xfrm>
            <a:off x="602883" y="4144975"/>
            <a:ext cx="9144000" cy="9421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b="1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602883" y="3645024"/>
            <a:ext cx="9144000" cy="499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2AA"/>
              </a:buClr>
              <a:buSzPts val="2800"/>
              <a:buNone/>
              <a:defRPr b="0" sz="2800">
                <a:solidFill>
                  <a:srgbClr val="BAB2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888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기본 페이지 (1)">
  <p:cSld name="기본 페이지 (1)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2"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743" t="0"/>
          <a:stretch/>
        </p:blipFill>
        <p:spPr>
          <a:xfrm>
            <a:off x="-7357" y="2755"/>
            <a:ext cx="12206714" cy="685524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385010" y="340074"/>
            <a:ext cx="11421980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6898"/>
              </a:buClr>
              <a:buSzPts val="3200"/>
              <a:buFont typeface="Calibri"/>
              <a:buNone/>
              <a:defRPr b="1" sz="3200">
                <a:solidFill>
                  <a:srgbClr val="5068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378747" y="1240740"/>
            <a:ext cx="11428243" cy="5043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6D99"/>
              </a:buClr>
              <a:buSzPts val="2880"/>
              <a:buFont typeface="Noto Sans Symbols"/>
              <a:buChar char="▪"/>
              <a:defRPr sz="24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800"/>
              <a:buFont typeface="Noto Sans Symbols"/>
              <a:buChar char="❑"/>
              <a:defRPr sz="20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718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2340"/>
              <a:buFont typeface="Arial"/>
              <a:buChar char="•"/>
              <a:defRPr sz="18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600"/>
              <a:buFont typeface="Noto Sans Symbols"/>
              <a:buChar char="✔"/>
              <a:defRPr sz="16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600"/>
              <a:buFont typeface="Arial"/>
              <a:buChar char="-"/>
              <a:defRPr sz="16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42" name="Google Shape;42;p6"/>
          <p:cNvCxnSpPr/>
          <p:nvPr/>
        </p:nvCxnSpPr>
        <p:spPr>
          <a:xfrm>
            <a:off x="378747" y="982086"/>
            <a:ext cx="11421980" cy="0"/>
          </a:xfrm>
          <a:prstGeom prst="straightConnector1">
            <a:avLst/>
          </a:prstGeom>
          <a:noFill/>
          <a:ln cap="flat" cmpd="sng" w="12700">
            <a:solidFill>
              <a:srgbClr val="546D9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그래픽, 스크린샷, 그래픽 디자인, 폰트이(가) 표시된 사진&#10;&#10;AI가 생성한 콘텐츠는 부정확할 수 있습니다." id="43" name="Google Shape;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22" y="6455241"/>
            <a:ext cx="1177627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0">
          <p15:clr>
            <a:srgbClr val="FBAE40"/>
          </p15:clr>
        </p15:guide>
        <p15:guide id="2" pos="143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pos="234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7446">
          <p15:clr>
            <a:srgbClr val="FBAE40"/>
          </p15:clr>
        </p15:guide>
        <p15:guide id="7" pos="75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기본 페이지(3)">
  <p:cSld name="기본 페이지(3)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descr="그래픽, 스크린샷, 그래픽 디자인, 폰트이(가) 표시된 사진&#10;&#10;AI가 생성한 콘텐츠는 부정확할 수 있습니다." id="46" name="Google Shape;4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622" y="6455241"/>
            <a:ext cx="1177627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(1)">
  <p:cSld name="목차(1)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내이(가) 표시된 사진&#10;&#10;자동 생성된 설명" id="48" name="Google Shape;4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5877" y="-25697"/>
            <a:ext cx="5987861" cy="690536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5951984" y="-25697"/>
            <a:ext cx="6240016" cy="6905369"/>
          </a:xfrm>
          <a:prstGeom prst="rect">
            <a:avLst/>
          </a:prstGeom>
          <a:solidFill>
            <a:srgbClr val="DDD0AF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커버 (2)">
  <p:cSld name="커버 (2)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 b="17444" l="0" r="0" t="22149"/>
          <a:stretch/>
        </p:blipFill>
        <p:spPr>
          <a:xfrm>
            <a:off x="0" y="-10294"/>
            <a:ext cx="12192000" cy="621540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/>
        </p:nvSpPr>
        <p:spPr>
          <a:xfrm>
            <a:off x="155340" y="6372036"/>
            <a:ext cx="1188132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1B1E27"/>
                </a:solidFill>
                <a:latin typeface="Calibri"/>
                <a:ea typeface="Calibri"/>
                <a:cs typeface="Calibri"/>
                <a:sym typeface="Calibri"/>
              </a:rPr>
              <a:t>아카라라이프(주)  </a:t>
            </a:r>
            <a:r>
              <a:rPr b="0" i="0" lang="ko-KR" sz="1600" u="none" cap="none" strike="noStrike">
                <a:solidFill>
                  <a:srgbClr val="1B1E27"/>
                </a:solidFill>
                <a:latin typeface="Calibri"/>
                <a:ea typeface="Calibri"/>
                <a:cs typeface="Calibri"/>
                <a:sym typeface="Calibri"/>
              </a:rPr>
              <a:t>서울특별시 강남구 남부순환로 2621 S&amp;I 강남빌딩 12층 1220호(06267)    |    www.aqara.kr   |  support@aqara.kr </a:t>
            </a:r>
            <a:endParaRPr b="0" i="0" sz="1600" u="none" cap="none" strike="noStrike">
              <a:solidFill>
                <a:srgbClr val="1B1E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9"/>
          <p:cNvSpPr/>
          <p:nvPr/>
        </p:nvSpPr>
        <p:spPr>
          <a:xfrm>
            <a:off x="-96688" y="-10294"/>
            <a:ext cx="12385376" cy="6215405"/>
          </a:xfrm>
          <a:prstGeom prst="rect">
            <a:avLst/>
          </a:prstGeom>
          <a:solidFill>
            <a:srgbClr val="1B1E27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, 폰트, 그래픽, 로고이(가) 표시된 사진&#10;&#10;자동 생성된 설명" id="54" name="Google Shape;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9559" y="2666475"/>
            <a:ext cx="3532881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opinet.co.kr/user/dopospdrg/dopOsPdrgAreaView.do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spreadsheets/d/1i0ZuxfG5HkEPMvH08TM4H67GMEZolzriDec51rPV5Ss/edit#gid=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479376" y="5822504"/>
            <a:ext cx="11712624" cy="103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6898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신규입사자 온보딩 자료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236372" y="90761"/>
            <a:ext cx="11719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/>
              <a:t>택시</a:t>
            </a:r>
            <a:r>
              <a:rPr lang="ko-KR" sz="2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600"/>
              <a:t>이용</a:t>
            </a:r>
            <a:r>
              <a:rPr lang="ko-KR" sz="2600">
                <a:latin typeface="Arial"/>
                <a:ea typeface="Arial"/>
                <a:cs typeface="Arial"/>
                <a:sym typeface="Arial"/>
              </a:rPr>
              <a:t> 프로세스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6"/>
          <p:cNvSpPr txBox="1"/>
          <p:nvPr>
            <p:ph idx="12" type="sldNum"/>
          </p:nvPr>
        </p:nvSpPr>
        <p:spPr>
          <a:xfrm>
            <a:off x="9311178" y="6484789"/>
            <a:ext cx="27432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485775" y="981775"/>
            <a:ext cx="109962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1. 택시 이용방법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44336"/>
                </a:solidFill>
              </a:rPr>
              <a:t>    - </a:t>
            </a:r>
            <a:r>
              <a:rPr lang="ko-KR" sz="1600">
                <a:solidFill>
                  <a:srgbClr val="F44336"/>
                </a:solidFill>
              </a:rPr>
              <a:t>법인개별카드 결제 &gt; 법인개별카드 사용 후 법인카드 상신 시, 건별 택시 이용 사유 기</a:t>
            </a:r>
            <a:r>
              <a:rPr lang="ko-KR" sz="1600">
                <a:solidFill>
                  <a:srgbClr val="F44336"/>
                </a:solidFill>
              </a:rPr>
              <a:t>재</a:t>
            </a:r>
            <a:endParaRPr sz="1600">
              <a:solidFill>
                <a:srgbClr val="F443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44336"/>
                </a:solidFill>
              </a:rPr>
              <a:t>   </a:t>
            </a:r>
            <a:r>
              <a:rPr lang="ko-KR" sz="1600">
                <a:solidFill>
                  <a:srgbClr val="F44336"/>
                </a:solidFill>
              </a:rPr>
              <a:t>    * 변경 일시 : 5월 1일부터 적용 (기존 카카오T 사용)</a:t>
            </a:r>
            <a:endParaRPr sz="1600">
              <a:solidFill>
                <a:srgbClr val="F443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2. 택시 이용 지침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- 회사는 임직원께서 고객 미팅을 위해 이동하는 시간을 효율적으로 활용하실 수 있도록 택시 이용을 적극 허용하고 있습니다.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  다만, 회사의 공통 자원인 만큼 임직원 모두 아래 케이스를 지침삼아 보다 객관적으로 판단하시어 이용 바랍니다.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  또한 법인차량을 이용할 수 있는 경우 법인차량을 적극 활용 바랍니다.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44336"/>
                </a:solidFill>
              </a:rPr>
              <a:t> ※ 택시 이용 권장 케이스</a:t>
            </a:r>
            <a:endParaRPr sz="1600">
              <a:solidFill>
                <a:srgbClr val="F443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 - 고객 미팅을 위해 이동할 경우(사전 준비가 필요한 경우)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 - 짐이 많은 경우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 - 고객사 또는 외부인과 함께 동행하는 경우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 - 23시 이후 퇴근하는 경우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 - 지방 출장지에서 대중교통이 없는 경우 등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44336"/>
                </a:solidFill>
              </a:rPr>
              <a:t> ※ 택시 이용 지양 케이스</a:t>
            </a:r>
            <a:endParaRPr sz="1600">
              <a:solidFill>
                <a:srgbClr val="F443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 - 대중교통이 있는 시간에 고객 미팅 후 복귀(or 바로 귀가)할 경우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     - 고객 미팅을 위한 이동이 아닌 경우 (ex. 박람회, 전시회 참석, 공항 이동 등)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3. 담당자 : 경영지원팀 이용준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236372" y="90761"/>
            <a:ext cx="11719200" cy="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주유비 신청 프로세스 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407368" y="1051245"/>
            <a:ext cx="8138781" cy="5584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#. 외근시 자차이용할 경우 주유비 지원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: 주유 후 개인비용 신청 : 그룹웨어(이카운트) &gt; 지출결의-개인비용 상신</a:t>
            </a:r>
            <a:b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1) 실비지원 기준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출장거리(네이버 지도 기준, km) x 유가 / 연비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ex) 왕복 총 40km, 휘발유 유가 2,000원, 8km </a:t>
            </a:r>
            <a:br>
              <a:rPr b="0" i="1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🡺 40 x 2,000 / 8 = 10,000원</a:t>
            </a:r>
            <a:endParaRPr b="0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2) 유가 기준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유가정보사이트(</a:t>
            </a:r>
            <a:r>
              <a:rPr b="1" i="0" lang="ko-KR" sz="1600" u="none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  <a:t>오피넷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&gt; </a:t>
            </a:r>
            <a:r>
              <a:rPr b="1" i="0" lang="ko-KR" sz="1600" u="none" cap="none" strike="noStrike">
                <a:solidFill>
                  <a:srgbClr val="BE3D26"/>
                </a:solidFill>
                <a:latin typeface="Arial"/>
                <a:ea typeface="Arial"/>
                <a:cs typeface="Arial"/>
                <a:sym typeface="Arial"/>
              </a:rPr>
              <a:t>서울 해당월 유가 기준</a:t>
            </a:r>
            <a:br>
              <a:rPr b="1" i="0" lang="ko-KR" sz="1600" u="none" cap="none" strike="noStrike">
                <a:solidFill>
                  <a:srgbClr val="BE3D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600" u="none" cap="none" strike="noStrike">
                <a:solidFill>
                  <a:srgbClr val="BE3D26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휘발유/경유 유가 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: </a:t>
            </a:r>
            <a:r>
              <a:rPr b="0" i="0" lang="ko-KR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https://www.opinet.co.kr/user/dopospdrg/dopOsPdrgAreaView.do</a:t>
            </a:r>
            <a:r>
              <a:rPr b="1" i="0" lang="ko-KR" sz="1600" u="none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0" lang="ko-KR" sz="1600" u="none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600" u="none" cap="none" strike="noStrike">
                <a:solidFill>
                  <a:srgbClr val="BE3D26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LPG 유가 </a:t>
            </a:r>
            <a:r>
              <a:rPr b="1" i="0" lang="ko-KR" sz="1600" u="none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0" lang="ko-KR" sz="1600" u="none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  <a:t>          : https://www.opinet.co.kr/user/dopvsavsel/dopVsAreaselSelect.do#</a:t>
            </a:r>
            <a:br>
              <a:rPr b="0" i="0" lang="ko-KR" sz="1600" u="none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rgbClr val="4F689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BE3D26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1L당 연비 기준 : 휘발유/경유 8km, LGP 6km </a:t>
            </a:r>
            <a:endParaRPr b="1" i="0" sz="1600" u="none" cap="none" strike="noStrike">
              <a:solidFill>
                <a:srgbClr val="BE3D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37"/>
          <p:cNvGrpSpPr/>
          <p:nvPr/>
        </p:nvGrpSpPr>
        <p:grpSpPr>
          <a:xfrm>
            <a:off x="7965205" y="1485313"/>
            <a:ext cx="3843348" cy="2344327"/>
            <a:chOff x="5744378" y="2863890"/>
            <a:chExt cx="3238153" cy="1990206"/>
          </a:xfrm>
        </p:grpSpPr>
        <p:pic>
          <p:nvPicPr>
            <p:cNvPr id="323" name="Google Shape;323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44378" y="2863890"/>
              <a:ext cx="3238153" cy="1990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37"/>
            <p:cNvSpPr/>
            <p:nvPr/>
          </p:nvSpPr>
          <p:spPr>
            <a:xfrm>
              <a:off x="5873962" y="3541268"/>
              <a:ext cx="1014518" cy="129092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5873961" y="4506815"/>
              <a:ext cx="3108569" cy="129092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6009171" y="3794447"/>
              <a:ext cx="397189" cy="144244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37"/>
          <p:cNvGrpSpPr/>
          <p:nvPr/>
        </p:nvGrpSpPr>
        <p:grpSpPr>
          <a:xfrm>
            <a:off x="7965205" y="4279749"/>
            <a:ext cx="3945500" cy="2340000"/>
            <a:chOff x="8112224" y="4157276"/>
            <a:chExt cx="3945500" cy="2340000"/>
          </a:xfrm>
        </p:grpSpPr>
        <p:pic>
          <p:nvPicPr>
            <p:cNvPr id="328" name="Google Shape;328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12224" y="4157276"/>
              <a:ext cx="3945500" cy="23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37"/>
            <p:cNvSpPr/>
            <p:nvPr/>
          </p:nvSpPr>
          <p:spPr>
            <a:xfrm>
              <a:off x="8189125" y="6093296"/>
              <a:ext cx="3868599" cy="155712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8213348" y="5107243"/>
              <a:ext cx="1204126" cy="152062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8222454" y="5513407"/>
              <a:ext cx="675474" cy="152062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p37"/>
          <p:cNvSpPr txBox="1"/>
          <p:nvPr/>
        </p:nvSpPr>
        <p:spPr>
          <a:xfrm>
            <a:off x="7896200" y="1098545"/>
            <a:ext cx="1584176" cy="276999"/>
          </a:xfrm>
          <a:prstGeom prst="rect">
            <a:avLst/>
          </a:prstGeom>
          <a:solidFill>
            <a:srgbClr val="4F689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 휘발유/경유 유가 ]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7896200" y="3897852"/>
            <a:ext cx="1584176" cy="276999"/>
          </a:xfrm>
          <a:prstGeom prst="rect">
            <a:avLst/>
          </a:prstGeom>
          <a:solidFill>
            <a:srgbClr val="4F689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 LGP 유가 ]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9307830" y="6481607"/>
            <a:ext cx="2740343" cy="300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1B1E3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1B1E3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236372" y="90761"/>
            <a:ext cx="11719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/>
              <a:t>회의 원칙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 txBox="1"/>
          <p:nvPr>
            <p:ph idx="12" type="sldNum"/>
          </p:nvPr>
        </p:nvSpPr>
        <p:spPr>
          <a:xfrm>
            <a:off x="9311178" y="6484789"/>
            <a:ext cx="27432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983432" y="1124744"/>
            <a:ext cx="9000900" cy="51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1. 구글 캘린더에 회의 예약시, "회의 형태"를 제목에 붙임</a:t>
            </a:r>
            <a:br>
              <a:rPr b="1" lang="ko-KR" sz="1800"/>
            </a:br>
            <a:r>
              <a:rPr lang="ko-KR" sz="1800"/>
              <a:t>    ㅁ 회의 형태 : 의사결정, 협(논)의, 토론</a:t>
            </a:r>
            <a:br>
              <a:rPr lang="ko-KR" sz="1800"/>
            </a:br>
            <a:r>
              <a:rPr lang="ko-KR" sz="1800"/>
              <a:t>    ㅁ 캘린더 예시 :＂웅열-ASP(논의)＂</a:t>
            </a:r>
            <a:br>
              <a:rPr lang="ko-KR" sz="1800"/>
            </a:br>
            <a:r>
              <a:rPr lang="ko-KR" sz="1800"/>
              <a:t>    ㅁ 회의 진행시간을 지키기 위해 회의실내 "스톱워치" 사용</a:t>
            </a:r>
            <a:br>
              <a:rPr lang="ko-KR" sz="1800"/>
            </a:b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2. 회의 시작시, 주관자가 "회의 목적"에 대해 명확히 알림</a:t>
            </a:r>
            <a:br>
              <a:rPr b="1" lang="ko-KR" sz="1800"/>
            </a:b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/>
              <a:t>3. 회의 종료 후, 회의록(참석자, 결정사항, To-Do 등 명시) 작성하여 관련자 공유</a:t>
            </a:r>
            <a:endParaRPr b="1" sz="1800">
              <a:solidFill>
                <a:srgbClr val="1B1E2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퀵/택배/우편 발송 가이드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9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983432" y="1124744"/>
            <a:ext cx="9001000" cy="5184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46D99"/>
              </a:buClr>
              <a:buSzPts val="2160"/>
              <a:buFont typeface="Noto Sans Symbols"/>
              <a:buNone/>
            </a:pPr>
            <a:r>
              <a:rPr b="1" i="0" lang="ko-KR" sz="1800" u="none" cap="none" strike="noStrike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rPr>
              <a:t>1. 우편/등기/택배: </a:t>
            </a:r>
            <a:r>
              <a:rPr b="0" i="0" lang="ko-KR" sz="1800" u="none" cap="none" strike="noStrike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rPr>
              <a:t>우체국 이용 (경영지원팀 지원 : 담당자 박승민)</a:t>
            </a:r>
            <a:br>
              <a:rPr b="0" i="0" lang="ko-KR" sz="1800" u="none" cap="none" strike="noStrike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1B1E2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46D99"/>
              </a:buClr>
              <a:buSzPts val="2160"/>
              <a:buFont typeface="Noto Sans Symbols"/>
              <a:buNone/>
            </a:pPr>
            <a:r>
              <a:rPr b="1" i="0" lang="ko-KR" sz="1800" u="none" cap="none" strike="noStrike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rPr>
              <a:t>2. 퀵(오토바이/화물) 업체 : 코리아연합물류 (1566-8199)</a:t>
            </a:r>
            <a:endParaRPr b="0" i="0" sz="2400" u="none" cap="none" strike="noStrike">
              <a:solidFill>
                <a:srgbClr val="1B1E2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46D99"/>
              </a:buClr>
              <a:buSzPts val="2160"/>
              <a:buFont typeface="Noto Sans Symbols"/>
              <a:buNone/>
            </a:pPr>
            <a:r>
              <a:rPr b="1" i="0" lang="ko-KR" sz="1800" u="none" cap="none" strike="noStrike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ko-KR" sz="1800" u="none" cap="none" strike="noStrike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rPr>
              <a:t> 1) 업체에 연락하여 물품 배송 요청 (아카라라이프 등록 카드 사용)</a:t>
            </a:r>
            <a:endParaRPr b="0" i="0" sz="2400" u="none" cap="none" strike="noStrike">
              <a:solidFill>
                <a:srgbClr val="1B1E2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46D99"/>
              </a:buClr>
              <a:buSzPts val="2160"/>
              <a:buFont typeface="Noto Sans Symbols"/>
              <a:buNone/>
            </a:pPr>
            <a:r>
              <a:rPr b="0" i="0" lang="ko-KR" sz="1800" u="none" cap="none" strike="noStrike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rPr>
              <a:t>   2) </a:t>
            </a:r>
            <a:r>
              <a:rPr b="1" i="0" lang="ko-KR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퀵 이용대장 작성(클릭) </a:t>
            </a:r>
            <a:r>
              <a:rPr b="0" i="0" lang="ko-KR" sz="1800" u="none" cap="none" strike="noStrike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rPr>
              <a:t>: 일자, 부서, 사용자, 목적, 출발지/목적지, 요금 등 작성 </a:t>
            </a:r>
            <a:br>
              <a:rPr b="0" i="0" lang="ko-KR" sz="1800" u="none" cap="none" strike="noStrike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1B1E2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46D99"/>
              </a:buClr>
              <a:buSzPts val="2160"/>
              <a:buFont typeface="Noto Sans Symbols"/>
              <a:buNone/>
            </a:pPr>
            <a:r>
              <a:rPr b="1" i="0" lang="ko-KR" sz="1800" u="none" cap="none" strike="noStrike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rPr>
              <a:t>3. 본사 창고 제품 입/출고 : 본사 창고 🡺 출고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46D99"/>
              </a:buClr>
              <a:buSzPts val="2160"/>
              <a:buFont typeface="Noto Sans Symbols"/>
              <a:buNone/>
            </a:pPr>
            <a:r>
              <a:rPr b="0" i="0" lang="ko-KR" sz="1800" u="none" cap="none" strike="noStrike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rPr>
              <a:t>   * 더존IU ERP에서 출고 요청 및 전자결재 상신</a:t>
            </a:r>
            <a:endParaRPr b="1" i="0" sz="1800" u="none" cap="none" strike="noStrike">
              <a:solidFill>
                <a:srgbClr val="1B1E2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0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경조사 지원 지침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5" name="Google Shape;355;p40"/>
          <p:cNvGraphicFramePr/>
          <p:nvPr/>
        </p:nvGraphicFramePr>
        <p:xfrm>
          <a:off x="434191" y="13256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{2FBD1AED-D99C-4771-90AC-476F0D4EF7BF}</a:tableStyleId>
              </a:tblPr>
              <a:tblGrid>
                <a:gridCol w="770700"/>
                <a:gridCol w="793500"/>
                <a:gridCol w="2945950"/>
                <a:gridCol w="1326150"/>
                <a:gridCol w="1236775"/>
                <a:gridCol w="1468425"/>
                <a:gridCol w="2448900"/>
              </a:tblGrid>
              <a:tr h="4289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689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휴가</a:t>
                      </a:r>
                      <a:r>
                        <a:rPr b="0" i="0" lang="ko-KR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(취업규칙)</a:t>
                      </a:r>
                      <a:endParaRPr b="1" i="0" sz="1400" u="none" cap="none" strike="noStrik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경조금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지급물품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06898"/>
                    </a:solidFill>
                  </a:tcPr>
                </a:tc>
              </a:tr>
              <a:tr h="4428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경사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결혼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본인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5일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100만원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축하화환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청첩장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2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자녀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1일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50만원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</a:tr>
              <a:tr h="442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형제/자매 (배우자 포함)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10만원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</a:tr>
              <a:tr h="442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출산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배우자 출산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10일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10만원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과일바구니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출산증명서 or 등본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2850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조사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사망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본인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5일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200만원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근조화환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sz="1400" u="none" cap="none" strike="noStrike"/>
                        <a:t>+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lang="ko-KR" sz="1400" u="none" cap="none" strike="noStrike"/>
                        <a:t>상조용품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부고장 or 사망증명서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2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배우자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5일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100만원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</a:tr>
              <a:tr h="4546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부모/배우자부모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5일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50만원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</a:tr>
              <a:tr h="442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조부모/외조부모(배우자 포함)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2일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10만원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</a:tr>
              <a:tr h="542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자녀/자녀 배우자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2일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10만원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</a:tr>
              <a:tr h="4428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형제/자매 (배우자 포함)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1일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10만원</a:t>
                      </a:r>
                      <a:endParaRPr sz="1400" u="none" cap="none" strike="noStrike"/>
                    </a:p>
                  </a:txBody>
                  <a:tcPr marT="0" marB="0" marR="0" marL="0" anchor="ctr">
                    <a:lnL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  <p:sp>
        <p:nvSpPr>
          <p:cNvPr id="356" name="Google Shape;356;p40"/>
          <p:cNvSpPr txBox="1"/>
          <p:nvPr/>
        </p:nvSpPr>
        <p:spPr>
          <a:xfrm>
            <a:off x="408592" y="908720"/>
            <a:ext cx="6937665" cy="387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경조 발생시 직속 상사 &amp; 경영지원팀 통보 (전화, 채팅 등 활용)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0"/>
          <p:cNvSpPr txBox="1"/>
          <p:nvPr/>
        </p:nvSpPr>
        <p:spPr>
          <a:xfrm>
            <a:off x="3553272" y="6320353"/>
            <a:ext cx="78713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※ 휴가는 경조 발생일 기준으로 부여함 (단, 본인 결혼 및 출산의 경우 근무일 기준으로 유연하게 휴가 가능함)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1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동호회 지원 가이드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690704" y="908720"/>
            <a:ext cx="10589872" cy="5509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취 지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임직원간 상호 교류를 통한 </a:t>
            </a:r>
            <a:r>
              <a:rPr b="1" i="0" lang="ko-K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다양한 커뮤니티 공간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마련하고 </a:t>
            </a:r>
            <a:r>
              <a:rPr b="1" i="0" lang="ko-K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구성원 간 친목과 화합을 도모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함으로써 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</a:t>
            </a:r>
            <a:r>
              <a:rPr b="1" i="0" lang="ko-KR" sz="1600" u="none" cap="none" strike="noStrike">
                <a:solidFill>
                  <a:srgbClr val="546D99"/>
                </a:solidFill>
                <a:latin typeface="Arial"/>
                <a:ea typeface="Arial"/>
                <a:cs typeface="Arial"/>
                <a:sym typeface="Arial"/>
              </a:rPr>
              <a:t>‘즐겁고 특별한 추억’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만드는 장을 조성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주요 조건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 1) 등록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b="1" i="0" lang="ko-K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최소 7명 이상 구성 후 전자결재 기안 상신 (결재 : HR담당자 &gt; CFO)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   - 나이, 부서간 지나치게 편중되지 않도록 구성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   - 유사 부류 동호회는 단일 동호회로만 등록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   -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제출서류 : 동호회 등록신청서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2) 가입/탈퇴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동호회장 및 동호회 주간부서 담당자(경영지원팀장)에게 가입 또는 탈퇴 의향 이메일 발송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 3) 지원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- 1인 1개 동호회 가입 가능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   - </a:t>
            </a:r>
            <a:r>
              <a:rPr b="1" i="0" lang="ko-KR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매월 1인 2만원 한도 내 실비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지원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   - 그 외 비용은 동호회원 개인비용 부담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 4) 운영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   -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동호회 게시판 신설(동호회원용)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통한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동호회 계획, 활동 사진 등을 등록하고 공유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함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- 비용은 법인카드로 결제 후 정산이 원칙으로 하되, 부득이 개인비용 사용시 개인비용 사용후 정산함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☞ 향후 동호회 규모 및 참여에 따라 지원방식 개선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2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동호회 현황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1" name="Google Shape;371;p42"/>
          <p:cNvGraphicFramePr/>
          <p:nvPr/>
        </p:nvGraphicFramePr>
        <p:xfrm>
          <a:off x="911424" y="10950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{2FBD1AED-D99C-4771-90AC-476F0D4EF7BF}</a:tableStyleId>
              </a:tblPr>
              <a:tblGrid>
                <a:gridCol w="1558025"/>
                <a:gridCol w="2813525"/>
                <a:gridCol w="3085800"/>
                <a:gridCol w="2874025"/>
              </a:tblGrid>
              <a:tr h="46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동호회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문화</a:t>
                      </a:r>
                      <a:endParaRPr b="0" i="0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골프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건강스포츠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6898"/>
                    </a:solidFill>
                  </a:tcPr>
                </a:tc>
              </a:tr>
              <a:tr h="865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활동계획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매월 1회 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원데이클래스, 전시회/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연구회 관람 등 문화활동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 1회 스크린 골프 진행상반기, 하반기 각 1회 필드 라운딩 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월 1회 정기 활동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원데이 운동클래스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동호회장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유인아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김경일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조형민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동호회원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김민서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박성범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백승연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서다은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손민정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신정인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안소연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윤우진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최용강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홍수영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곽정화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남동현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양정일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오보명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윤민우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이용준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장성균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장종영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황진순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김동휘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박승민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송지용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장혁신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전성호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조항민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인원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11명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10명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7명</a:t>
                      </a:r>
                      <a:endParaRPr b="1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0689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479376" y="5822504"/>
            <a:ext cx="11712624" cy="103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6898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아카라학당 가이드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아카라학당 목적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4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4"/>
          <p:cNvSpPr txBox="1"/>
          <p:nvPr/>
        </p:nvSpPr>
        <p:spPr>
          <a:xfrm>
            <a:off x="1030446" y="1187913"/>
            <a:ext cx="9765626" cy="2677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아카라학당의 가치를 추구한다.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- 4C기반의 미래형 인재로 성장, 협력하여 행복하자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* 4C :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ritical Thinking(비판적 사고 능력),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reativity(창의성), </a:t>
            </a:r>
            <a:b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ommunication Skill(의사소통 능력),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ollaboration(협업 능력)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2"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아카라학당을 다양성을 기반으로 지속발전시킨다.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아카라학당 운영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5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0" name="Google Shape;390;p45"/>
          <p:cNvGraphicFramePr/>
          <p:nvPr/>
        </p:nvGraphicFramePr>
        <p:xfrm>
          <a:off x="236372" y="12729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{007E150C-35DC-4F88-A23C-FCBAA0C16478}</a:tableStyleId>
              </a:tblPr>
              <a:tblGrid>
                <a:gridCol w="555475"/>
                <a:gridCol w="1159500"/>
                <a:gridCol w="4534300"/>
                <a:gridCol w="5326150"/>
              </a:tblGrid>
              <a:tr h="473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구분</a:t>
                      </a:r>
                      <a:endParaRPr/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기존 운영안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추가 운영안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6898"/>
                    </a:solidFill>
                  </a:tcPr>
                </a:tc>
              </a:tr>
              <a:tr h="70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독서 시간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매주 월, 화,수,목 진행</a:t>
                      </a:r>
                      <a:endParaRPr/>
                    </a:p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ko-KR" sz="1400" u="sng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점심시간: 12:30 ~ 12:45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i="0" sz="14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ko-KR" sz="14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독서조 조장 제도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각 조장들의 리딩하에 독서 진행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순번은 매주 순환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금요식사조 베네핏 강화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해당 주 전원 참여 시, 금요일 식사비용 1인당 1.5만원 지원 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결재 주체자: 조장(부재 시 대리 지정 가능), </a:t>
                      </a:r>
                      <a:b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* 내역: 복리후생비_중식, 적요: 독서조식사 **명)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전원 참여 기준: 휴가자 제외</a:t>
                      </a:r>
                      <a:b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b="0" i="0" lang="ko-KR" sz="1400" u="sng" cap="none" strike="noStrike">
                          <a:solidFill>
                            <a:srgbClr val="6666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 독서경영 시간 외근이 캘린더에 기록된 인원도 포함</a:t>
                      </a: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b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※ 단, 악용시 재검토</a:t>
                      </a:r>
                      <a:b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b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14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책걸이 전체식사 재개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완독 시 책걸이 진행 및 기념 전체 식사</a:t>
                      </a:r>
                      <a:b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운영 방식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완독 목표가 아닌 유연한 챕터 선정</a:t>
                      </a:r>
                      <a:endParaRPr/>
                    </a:p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완독 후 적용기간 운영(2주)</a:t>
                      </a:r>
                      <a:endParaRPr/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  <a:tr h="256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책 선정 방식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책 투표: 모두가 함께 읽을 책 선정에 참여</a:t>
                      </a:r>
                      <a:endParaRPr/>
                    </a:p>
                    <a:p>
                      <a:pPr indent="-8890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카테고리 순번화</a:t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(경영철학 &gt; 관련업무서 &gt; 자기계발 &gt; 기술전반)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ko-KR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 경영목적에 따라 순서 변동 가능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1325" marB="61325" marR="61325" marL="613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채용 프로세스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700126" y="1142630"/>
            <a:ext cx="10675857" cy="5359770"/>
          </a:xfrm>
          <a:prstGeom prst="rect">
            <a:avLst/>
          </a:prstGeom>
          <a:noFill/>
          <a:ln cap="flat" cmpd="sng" w="25400">
            <a:solidFill>
              <a:srgbClr val="3A4B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958889" y="964037"/>
            <a:ext cx="2299309" cy="357187"/>
          </a:xfrm>
          <a:prstGeom prst="rect">
            <a:avLst/>
          </a:prstGeom>
          <a:solidFill>
            <a:srgbClr val="4F6898"/>
          </a:soli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채용 프로세스</a:t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816016" y="1494472"/>
            <a:ext cx="8910637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▣ 신입/경력 : 연간/반기/분기 채용 계획 및 수시 인원충원요청에 따라 채용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2722134" y="2154079"/>
            <a:ext cx="4214812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홈페이지, 학교 취업지원실, 구인 포털 사이트, </a:t>
            </a:r>
            <a:endParaRPr/>
          </a:p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서칭, 사내 직원 추천제, 서치펌 등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2722134" y="2757329"/>
            <a:ext cx="3571876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채용 부서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경력사항, 자격유무</a:t>
            </a: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 검토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1342331" y="3368518"/>
            <a:ext cx="1357313" cy="714375"/>
          </a:xfrm>
          <a:prstGeom prst="diamond">
            <a:avLst/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1차 면접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(실무면접)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1343920" y="2211230"/>
            <a:ext cx="1357312" cy="428625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채용 공고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1343920" y="2797018"/>
            <a:ext cx="1357312" cy="428625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서류 전형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1343920" y="5290980"/>
            <a:ext cx="1357312" cy="428625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직급/연봉 산정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28"/>
          <p:cNvCxnSpPr/>
          <p:nvPr/>
        </p:nvCxnSpPr>
        <p:spPr>
          <a:xfrm rot="5400000">
            <a:off x="1951138" y="2723197"/>
            <a:ext cx="142875" cy="1588"/>
          </a:xfrm>
          <a:prstGeom prst="straightConnector1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5" name="Google Shape;185;p28"/>
          <p:cNvCxnSpPr/>
          <p:nvPr/>
        </p:nvCxnSpPr>
        <p:spPr>
          <a:xfrm rot="5400000">
            <a:off x="1951138" y="3296285"/>
            <a:ext cx="142875" cy="1588"/>
          </a:xfrm>
          <a:prstGeom prst="straightConnector1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6" name="Google Shape;186;p28"/>
          <p:cNvCxnSpPr/>
          <p:nvPr/>
        </p:nvCxnSpPr>
        <p:spPr>
          <a:xfrm rot="5400000">
            <a:off x="1897163" y="4207510"/>
            <a:ext cx="250825" cy="1588"/>
          </a:xfrm>
          <a:prstGeom prst="straightConnector1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" name="Google Shape;187;p28"/>
          <p:cNvSpPr txBox="1"/>
          <p:nvPr/>
        </p:nvSpPr>
        <p:spPr>
          <a:xfrm>
            <a:off x="2021781" y="4076541"/>
            <a:ext cx="5715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2711624" y="3518136"/>
            <a:ext cx="3678237" cy="486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면접관 : 채용부서 팀장, 실무담당자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심   사 : </a:t>
            </a:r>
            <a:r>
              <a:rPr b="1" i="0" lang="ko-KR" sz="1200" u="sng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  <a:t>직무능력</a:t>
            </a: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조직적합성, 역량 중심 등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2722135" y="5114767"/>
            <a:ext cx="3571875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경력산정 (당사 경력산정 기준 적용)</a:t>
            </a:r>
            <a:endParaRPr/>
          </a:p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직급년차 및 연봉 산정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필요시 Reference 체크</a:t>
            </a:r>
            <a:endParaRPr b="1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1342331" y="4344830"/>
            <a:ext cx="1357313" cy="714375"/>
          </a:xfrm>
          <a:prstGeom prst="diamond">
            <a:avLst/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2차 면접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(임원면접)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8"/>
          <p:cNvCxnSpPr/>
          <p:nvPr/>
        </p:nvCxnSpPr>
        <p:spPr>
          <a:xfrm rot="5400000">
            <a:off x="1914625" y="5172709"/>
            <a:ext cx="215900" cy="1588"/>
          </a:xfrm>
          <a:prstGeom prst="straightConnector1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2" name="Google Shape;192;p28"/>
          <p:cNvSpPr txBox="1"/>
          <p:nvPr/>
        </p:nvSpPr>
        <p:spPr>
          <a:xfrm>
            <a:off x="2021781" y="5005228"/>
            <a:ext cx="5715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2722135" y="4433729"/>
            <a:ext cx="3667726" cy="48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면접관 : C-Level, 해당팀장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심   사 : </a:t>
            </a:r>
            <a:r>
              <a:rPr b="1" i="0" lang="ko-KR" sz="1200" u="sng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  <a:t>조직적합성(인성)</a:t>
            </a: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역량, 성장가능성 등          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7336170" y="2257268"/>
            <a:ext cx="1357313" cy="714375"/>
          </a:xfrm>
          <a:prstGeom prst="diamond">
            <a:avLst/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직급/연봉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협상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28"/>
          <p:cNvCxnSpPr/>
          <p:nvPr/>
        </p:nvCxnSpPr>
        <p:spPr>
          <a:xfrm rot="5400000">
            <a:off x="7909257" y="3084355"/>
            <a:ext cx="215900" cy="3175"/>
          </a:xfrm>
          <a:prstGeom prst="straightConnector1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6" name="Google Shape;196;p28"/>
          <p:cNvSpPr txBox="1"/>
          <p:nvPr/>
        </p:nvSpPr>
        <p:spPr>
          <a:xfrm>
            <a:off x="7979107" y="2917666"/>
            <a:ext cx="5715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7344108" y="3227228"/>
            <a:ext cx="1357312" cy="463550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채용결정통지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및 입사 안내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28"/>
          <p:cNvCxnSpPr>
            <a:stCxn id="183" idx="2"/>
            <a:endCxn id="194" idx="0"/>
          </p:cNvCxnSpPr>
          <p:nvPr/>
        </p:nvCxnSpPr>
        <p:spPr>
          <a:xfrm rot="-5400000">
            <a:off x="3287526" y="992355"/>
            <a:ext cx="3462300" cy="5992200"/>
          </a:xfrm>
          <a:prstGeom prst="bentConnector5">
            <a:avLst>
              <a:gd fmla="val -6602" name="adj1"/>
              <a:gd fmla="val 77904" name="adj2"/>
              <a:gd fmla="val 106603" name="adj3"/>
            </a:avLst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99" name="Google Shape;199;p28"/>
          <p:cNvCxnSpPr/>
          <p:nvPr/>
        </p:nvCxnSpPr>
        <p:spPr>
          <a:xfrm rot="5400000">
            <a:off x="7909257" y="3793967"/>
            <a:ext cx="215900" cy="3175"/>
          </a:xfrm>
          <a:prstGeom prst="straightConnector1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0" name="Google Shape;200;p28"/>
          <p:cNvSpPr txBox="1"/>
          <p:nvPr/>
        </p:nvSpPr>
        <p:spPr>
          <a:xfrm>
            <a:off x="8728408" y="2233746"/>
            <a:ext cx="2019963" cy="752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✔"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경영지원팀 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(원천징수영수증,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급여명세서 참조)</a:t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7344108" y="3938428"/>
            <a:ext cx="1357312" cy="465138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채용 품의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8693483" y="3217882"/>
            <a:ext cx="2054888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채용결정통지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입사서류 안내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7344108" y="4675028"/>
            <a:ext cx="1357312" cy="463550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입사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8693482" y="4646825"/>
            <a:ext cx="1875595" cy="532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✔"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입사서류 확인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✔"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회사생활 OJT</a:t>
            </a:r>
            <a:endParaRPr/>
          </a:p>
        </p:txBody>
      </p:sp>
      <p:cxnSp>
        <p:nvCxnSpPr>
          <p:cNvPr id="205" name="Google Shape;205;p28"/>
          <p:cNvCxnSpPr/>
          <p:nvPr/>
        </p:nvCxnSpPr>
        <p:spPr>
          <a:xfrm rot="5400000">
            <a:off x="7909257" y="5281455"/>
            <a:ext cx="215900" cy="3175"/>
          </a:xfrm>
          <a:prstGeom prst="straightConnector1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" name="Google Shape;206;p28"/>
          <p:cNvCxnSpPr/>
          <p:nvPr/>
        </p:nvCxnSpPr>
        <p:spPr>
          <a:xfrm rot="5400000">
            <a:off x="7896557" y="4522630"/>
            <a:ext cx="215900" cy="3175"/>
          </a:xfrm>
          <a:prstGeom prst="straightConnector1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" name="Google Shape;207;p28"/>
          <p:cNvSpPr/>
          <p:nvPr/>
        </p:nvSpPr>
        <p:spPr>
          <a:xfrm>
            <a:off x="7347283" y="5414803"/>
            <a:ext cx="1357312" cy="465138"/>
          </a:xfrm>
          <a:prstGeom prst="rect">
            <a:avLst/>
          </a:prstGeom>
          <a:solidFill>
            <a:srgbClr val="F2F2F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멘토링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및 입문교육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8696658" y="5369507"/>
            <a:ext cx="2170649" cy="739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✔"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멘토링 및 OJT_3개월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(해당부서)</a:t>
            </a:r>
            <a:endParaRPr/>
          </a:p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Char char="✔"/>
            </a:pPr>
            <a:r>
              <a:rPr b="1" i="0" lang="ko-KR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입문교육(경영지원팀)</a:t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8704593" y="4018307"/>
            <a:ext cx="2329731" cy="283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152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CEO 보고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/>
          <p:cNvSpPr/>
          <p:nvPr/>
        </p:nvSpPr>
        <p:spPr>
          <a:xfrm>
            <a:off x="1210570" y="2119153"/>
            <a:ext cx="217487" cy="215900"/>
          </a:xfrm>
          <a:prstGeom prst="ellipse">
            <a:avLst/>
          </a:prstGeom>
          <a:solidFill>
            <a:srgbClr val="FFFF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1199456" y="2723991"/>
            <a:ext cx="217488" cy="215900"/>
          </a:xfrm>
          <a:prstGeom prst="ellipse">
            <a:avLst/>
          </a:prstGeom>
          <a:solidFill>
            <a:srgbClr val="FFFF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1199456" y="3581241"/>
            <a:ext cx="217488" cy="215900"/>
          </a:xfrm>
          <a:prstGeom prst="ellipse">
            <a:avLst/>
          </a:prstGeom>
          <a:solidFill>
            <a:srgbClr val="FFFF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1199456" y="4581366"/>
            <a:ext cx="217488" cy="215900"/>
          </a:xfrm>
          <a:prstGeom prst="ellipse">
            <a:avLst/>
          </a:prstGeom>
          <a:solidFill>
            <a:srgbClr val="FFFF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1199456" y="5152866"/>
            <a:ext cx="217488" cy="215900"/>
          </a:xfrm>
          <a:prstGeom prst="ellipse">
            <a:avLst/>
          </a:prstGeom>
          <a:solidFill>
            <a:srgbClr val="FFFF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7225043" y="2500153"/>
            <a:ext cx="217488" cy="215900"/>
          </a:xfrm>
          <a:prstGeom prst="ellipse">
            <a:avLst/>
          </a:prstGeom>
          <a:solidFill>
            <a:srgbClr val="FFFF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7201233" y="3093878"/>
            <a:ext cx="217487" cy="215900"/>
          </a:xfrm>
          <a:prstGeom prst="ellipse">
            <a:avLst/>
          </a:prstGeom>
          <a:solidFill>
            <a:srgbClr val="FFFF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213933" y="3782853"/>
            <a:ext cx="217487" cy="215900"/>
          </a:xfrm>
          <a:prstGeom prst="ellipse">
            <a:avLst/>
          </a:prstGeom>
          <a:solidFill>
            <a:srgbClr val="FFFF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7228219" y="4516278"/>
            <a:ext cx="217488" cy="215900"/>
          </a:xfrm>
          <a:prstGeom prst="ellipse">
            <a:avLst/>
          </a:prstGeom>
          <a:solidFill>
            <a:srgbClr val="FFFF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7228219" y="5297328"/>
            <a:ext cx="217488" cy="215900"/>
          </a:xfrm>
          <a:prstGeom prst="ellipse">
            <a:avLst/>
          </a:prstGeom>
          <a:solidFill>
            <a:srgbClr val="FFFF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금요세미나 운영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6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7" name="Google Shape;397;p46"/>
          <p:cNvGraphicFramePr/>
          <p:nvPr/>
        </p:nvGraphicFramePr>
        <p:xfrm>
          <a:off x="982517" y="12131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{007E150C-35DC-4F88-A23C-FCBAA0C16478}</a:tableStyleId>
              </a:tblPr>
              <a:tblGrid>
                <a:gridCol w="753925"/>
                <a:gridCol w="2467700"/>
                <a:gridCol w="6231350"/>
              </a:tblGrid>
              <a:tr h="48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항목</a:t>
                      </a:r>
                      <a:endParaRPr b="1" sz="16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6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-KR" sz="16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세부 내용</a:t>
                      </a:r>
                      <a:endParaRPr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6898"/>
                    </a:solidFill>
                  </a:tcPr>
                </a:tc>
              </a:tr>
              <a:tr h="1195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발표 순서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 완료 단위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(if 완료건 없을 시, 금요세미나 미진행)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77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발표자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지원자 누구나(사업부장 포함)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49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발표주제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프로젝트 결과 : 성공/실패 사례 등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ko-KR" sz="1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독서 완료 시 업무적용사항</a:t>
                      </a:r>
                      <a:endParaRPr b="0" i="0" sz="1600" u="none" cap="none" strike="sng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8" name="Google Shape;398;p46"/>
          <p:cNvSpPr/>
          <p:nvPr/>
        </p:nvSpPr>
        <p:spPr>
          <a:xfrm>
            <a:off x="890154" y="1234642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사내 추천 프로세스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893138" y="929104"/>
            <a:ext cx="9765626" cy="5410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추천 대상 : 채용공고 모집부문 해당 경력자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* 피추천자는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정규직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4년제 정규대학 이상의 경력직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추천 방법 : </a:t>
            </a: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담당자에게 피추천자 이력서를 이메일 제출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* 이메일 제출 시, 제목에 [직원 추천]을 명시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추천 포상금 : 팀원 입사시 100만원 / 팀장 이상 리더 입사시 150만원 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- 포상금은 2회 분할하여 상품권으로 추천자에게 지급 (6개월 후 50% 지급, 1년 후 50% 지급)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피추천자가 임원면접에서 불합격시 추천자에게 10만원 지급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      ※ 추천 포상금 제외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        ① 임원 및 사업부장 이상 리더 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     ② 팀장이 소속 팀원 추천할 경우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     ③ 온라인 채용사이트(사람인, 잡코리아 등)에서 서칭한 경우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         ④ 피추천자가 사내추천 장려금 지급시기에 전에 퇴사한 경우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유의사항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- 사내 피추천자는 공개채용 대상자와 동일한 채용절차를 통해 진행 (1차 실무 면접 &gt; 2차 임원면접) </a:t>
            </a:r>
            <a:b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  - 동일한 인재가 여러 번 추천된 경우, 가장 먼저 추천한 임직원에게 보상이 지급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휴가 프로세스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794388" y="908720"/>
            <a:ext cx="11161240" cy="4862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연차 사용법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1) 더존 그룹웨어 전자결재 ‘휴가원’ 상신 : 연차 이력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2) 구글캘린더 일정 등록 : 정보 공유 차원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반차 사용 가능 : 오전반차 08:00~12:00, 오후반차 13:00~17:00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대체 휴가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- 부득이한 사정으로 휴일 근무시 대체휴가 발생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* 단, 사전 직상위자 승인 필요 (전자결재 ‘휴일 근무 신청서’ 상신)</a:t>
            </a: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ex) 휴일 사무실 근무 or 휴일 전시회 지원 등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휴가 관리 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2022년 이전 : 입사연도 기준, </a:t>
            </a:r>
            <a:r>
              <a:rPr b="1" i="0" lang="ko-KR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2023년 1월~ : 회계연도 기준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(매년 1월 1일자~12월 31일) </a:t>
            </a:r>
            <a:endParaRPr b="1" i="0" sz="1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* 단, 퇴직시 입사연도와 회계연도 기준 발생연차 중 유리한 기준으로 산정하여 연차수당 정산함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858302" y="5970766"/>
            <a:ext cx="562471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sng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  <a:t>※ 근태신청서(휴가/근무) 결재라인 : 직상위자 (결재)</a:t>
            </a:r>
            <a:endParaRPr b="1" i="0" sz="1600" u="sng" cap="none" strike="noStrike">
              <a:solidFill>
                <a:srgbClr val="4F689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출장 프로세스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387072" y="908720"/>
            <a:ext cx="11528832" cy="424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1박 이상의 국내 출장 및 해외 출장을 갈 경우 출장신청서 사전 결재 상신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512219" y="4166052"/>
            <a:ext cx="11167561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#. 출장 결재라인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1) 국내 출장 : 팀장(30만원 이하) &gt; 사업부장(30만원 초과~100만원 이하) &gt; 본부장(100만원 초과)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2) 해외 출장 : 팀장 &gt; 사업부장 &gt; 본부장 </a:t>
            </a:r>
            <a:b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팀장 이상 직책보임자가 신청서 작성시 직상위자 결재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325212" y="2403349"/>
            <a:ext cx="5564912" cy="1089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더존 전자결재 출장신청서 작성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출장 목적, 출장자, 출장 계획 일정 등 상세히 작성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출장 7일 전 작성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275623" y="1879800"/>
            <a:ext cx="5664090" cy="2191571"/>
          </a:xfrm>
          <a:prstGeom prst="rect">
            <a:avLst/>
          </a:prstGeom>
          <a:noFill/>
          <a:ln cap="flat" cmpd="sng" w="12700">
            <a:solidFill>
              <a:srgbClr val="4F68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1142277" y="1628800"/>
            <a:ext cx="4089628" cy="455403"/>
          </a:xfrm>
          <a:prstGeom prst="rect">
            <a:avLst/>
          </a:prstGeom>
          <a:solidFill>
            <a:srgbClr val="5068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출장 전 : 출장신청서 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/>
          <p:nvPr/>
        </p:nvSpPr>
        <p:spPr>
          <a:xfrm>
            <a:off x="6285713" y="1879800"/>
            <a:ext cx="5664090" cy="2191571"/>
          </a:xfrm>
          <a:prstGeom prst="rect">
            <a:avLst/>
          </a:prstGeom>
          <a:noFill/>
          <a:ln cap="flat" cmpd="sng" w="12700">
            <a:solidFill>
              <a:srgbClr val="4F689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7344638" y="1604758"/>
            <a:ext cx="3705086" cy="455403"/>
          </a:xfrm>
          <a:prstGeom prst="rect">
            <a:avLst/>
          </a:prstGeom>
          <a:solidFill>
            <a:srgbClr val="5068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출장 후 : 출장복명서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6588302" y="2320482"/>
            <a:ext cx="5565000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더존 전자결재 출장복명서 작성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별도 출장 결과보고 필수 </a:t>
            </a:r>
            <a:r>
              <a:rPr b="0" i="0" lang="ko-K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(출장 활동 위주)</a:t>
            </a:r>
            <a:b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* 출장 활동 내용/결과 + 출장비 등 상세히 작성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기 결재된 ‘출장신청서’ 연결 요망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출장 복귀 후 7일 내 작성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5823894" y="2332835"/>
            <a:ext cx="655187" cy="816704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212B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교육 프로세스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494946" y="1671395"/>
            <a:ext cx="2102600" cy="752660"/>
          </a:xfrm>
          <a:prstGeom prst="rect">
            <a:avLst/>
          </a:prstGeom>
          <a:solidFill>
            <a:srgbClr val="4F689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교육 신청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2"/>
          <p:cNvSpPr/>
          <p:nvPr/>
        </p:nvSpPr>
        <p:spPr>
          <a:xfrm>
            <a:off x="4700230" y="1671395"/>
            <a:ext cx="2102600" cy="752660"/>
          </a:xfrm>
          <a:prstGeom prst="rect">
            <a:avLst/>
          </a:prstGeom>
          <a:solidFill>
            <a:srgbClr val="4F689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교육 수강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8905514" y="1671395"/>
            <a:ext cx="2102600" cy="752660"/>
          </a:xfrm>
          <a:prstGeom prst="rect">
            <a:avLst/>
          </a:prstGeom>
          <a:solidFill>
            <a:srgbClr val="4F689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교육 결과보고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32"/>
          <p:cNvCxnSpPr/>
          <p:nvPr/>
        </p:nvCxnSpPr>
        <p:spPr>
          <a:xfrm>
            <a:off x="2947944" y="2047725"/>
            <a:ext cx="1368152" cy="0"/>
          </a:xfrm>
          <a:prstGeom prst="straightConnector1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0" name="Google Shape;260;p32"/>
          <p:cNvSpPr txBox="1"/>
          <p:nvPr/>
        </p:nvSpPr>
        <p:spPr>
          <a:xfrm>
            <a:off x="422938" y="2519091"/>
            <a:ext cx="3816424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더존 전자결재 기안서(기본)상신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교육목적, 교육명, 기간, 비용 등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송금 요청시 경영지원팀 송금 요청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32"/>
          <p:cNvCxnSpPr/>
          <p:nvPr/>
        </p:nvCxnSpPr>
        <p:spPr>
          <a:xfrm>
            <a:off x="7124408" y="2047725"/>
            <a:ext cx="1368152" cy="0"/>
          </a:xfrm>
          <a:prstGeom prst="straightConnector1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2" name="Google Shape;262;p32"/>
          <p:cNvSpPr txBox="1"/>
          <p:nvPr/>
        </p:nvSpPr>
        <p:spPr>
          <a:xfrm>
            <a:off x="4645852" y="2590654"/>
            <a:ext cx="3168352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구글캘린더 일정 등록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교육 수강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8277600" y="2590654"/>
            <a:ext cx="3790680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더존 전자결재 기안서(기본)상신</a:t>
            </a:r>
            <a:b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교육명, 기간, 비용, 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(필요시) 사내 or 팀내 전파 교육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494946" y="5158486"/>
            <a:ext cx="10513168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</a:t>
            </a:r>
            <a:r>
              <a:rPr b="1" i="0" lang="ko-KR" sz="1600" u="none" cap="none" strike="noStrike">
                <a:solidFill>
                  <a:srgbClr val="BE3D26"/>
                </a:solidFill>
                <a:latin typeface="Arial"/>
                <a:ea typeface="Arial"/>
                <a:cs typeface="Arial"/>
                <a:sym typeface="Arial"/>
              </a:rPr>
              <a:t>온라인 교육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경우, 회사 공식 계정 등으로 회원가입 후 수강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- 동료 직원과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ID/PW 공유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하여 함께 수강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491578" y="4498038"/>
            <a:ext cx="778602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sng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  <a:t>※ 교육신청/결과보고 결재라인 : 직상위자 (결재)</a:t>
            </a:r>
            <a:endParaRPr b="1" i="0" sz="1600" u="sng" cap="none" strike="noStrike">
              <a:solidFill>
                <a:srgbClr val="4F68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263352" y="980728"/>
            <a:ext cx="11528832" cy="424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온/오프라인 교육시 사전 교육신청서 결재 상신 및 사후 교육결과보고서 상신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236372" y="90761"/>
            <a:ext cx="11719200" cy="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계약서 체결 프로세스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3"/>
          <p:cNvSpPr/>
          <p:nvPr/>
        </p:nvSpPr>
        <p:spPr>
          <a:xfrm>
            <a:off x="676077" y="1842451"/>
            <a:ext cx="1880456" cy="857837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ko-KR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계약서 체결 관련</a:t>
            </a:r>
            <a:endParaRPr b="1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ko-KR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전자결재 상신</a:t>
            </a:r>
            <a:endParaRPr b="1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ko-KR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(기안서_인감 날인)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33"/>
          <p:cNvCxnSpPr/>
          <p:nvPr/>
        </p:nvCxnSpPr>
        <p:spPr>
          <a:xfrm>
            <a:off x="2556533" y="2271366"/>
            <a:ext cx="568123" cy="4"/>
          </a:xfrm>
          <a:prstGeom prst="straightConnector1">
            <a:avLst/>
          </a:prstGeom>
          <a:solidFill>
            <a:srgbClr val="FFFFFF"/>
          </a:solidFill>
          <a:ln cap="flat" cmpd="sng" w="158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4" name="Google Shape;274;p33"/>
          <p:cNvSpPr/>
          <p:nvPr/>
        </p:nvSpPr>
        <p:spPr>
          <a:xfrm>
            <a:off x="3602157" y="1842451"/>
            <a:ext cx="1880456" cy="857837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ko-KR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전자결재 승인</a:t>
            </a:r>
            <a:endParaRPr b="1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p33"/>
          <p:cNvCxnSpPr/>
          <p:nvPr/>
        </p:nvCxnSpPr>
        <p:spPr>
          <a:xfrm>
            <a:off x="5482613" y="2271366"/>
            <a:ext cx="568123" cy="4"/>
          </a:xfrm>
          <a:prstGeom prst="straightConnector1">
            <a:avLst/>
          </a:prstGeom>
          <a:solidFill>
            <a:srgbClr val="FFFFFF"/>
          </a:solidFill>
          <a:ln cap="flat" cmpd="sng" w="158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6" name="Google Shape;276;p33"/>
          <p:cNvSpPr/>
          <p:nvPr/>
        </p:nvSpPr>
        <p:spPr>
          <a:xfrm>
            <a:off x="6530989" y="1842451"/>
            <a:ext cx="1880456" cy="857837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ko-KR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계약서 체결</a:t>
            </a:r>
            <a:endParaRPr b="1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531086" y="2822921"/>
            <a:ext cx="8006071" cy="328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6262" lvl="0" marL="186262" marR="16932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1" lang="ko-KR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단, 정기적/일상적인 계약서는 사전 승인 생략 (ex. 근로계약서, 연봉계약서 등) </a:t>
            </a:r>
            <a:endParaRPr b="0" i="1" sz="13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531086" y="995688"/>
            <a:ext cx="2601961" cy="455403"/>
          </a:xfrm>
          <a:prstGeom prst="rect">
            <a:avLst/>
          </a:prstGeom>
          <a:solidFill>
            <a:srgbClr val="5068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계약서 검토/승인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531086" y="1695937"/>
            <a:ext cx="289983" cy="287867"/>
          </a:xfrm>
          <a:prstGeom prst="ellipse">
            <a:avLst/>
          </a:prstGeom>
          <a:solidFill>
            <a:srgbClr val="DFD2B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ko-KR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3461816" y="1695937"/>
            <a:ext cx="289984" cy="287867"/>
          </a:xfrm>
          <a:prstGeom prst="ellipse">
            <a:avLst/>
          </a:prstGeom>
          <a:solidFill>
            <a:srgbClr val="DFD2B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ko-KR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6385997" y="1692168"/>
            <a:ext cx="289984" cy="287867"/>
          </a:xfrm>
          <a:prstGeom prst="ellipse">
            <a:avLst/>
          </a:prstGeom>
          <a:solidFill>
            <a:srgbClr val="DFD2B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ko-KR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8411447" y="1878581"/>
            <a:ext cx="3780554" cy="769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ko-KR" sz="1333" u="none" cap="none" strike="noStrike">
                <a:solidFill>
                  <a:srgbClr val="BE3D26"/>
                </a:solidFill>
                <a:latin typeface="Arial"/>
                <a:ea typeface="Arial"/>
                <a:cs typeface="Arial"/>
                <a:sym typeface="Arial"/>
              </a:rPr>
              <a:t>주요 계약서</a:t>
            </a:r>
            <a:r>
              <a:rPr b="0" i="0" lang="ko-KR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는 사전 </a:t>
            </a:r>
            <a:r>
              <a:rPr b="1" i="0" lang="ko-KR" sz="1333" u="none" cap="none" strike="noStrike">
                <a:solidFill>
                  <a:srgbClr val="BE3D26"/>
                </a:solidFill>
                <a:latin typeface="Arial"/>
                <a:ea typeface="Arial"/>
                <a:cs typeface="Arial"/>
                <a:sym typeface="Arial"/>
              </a:rPr>
              <a:t>소속 부서장 승인 必</a:t>
            </a:r>
            <a:endParaRPr b="1" i="0" sz="1333" u="none" cap="none" strike="noStrike">
              <a:solidFill>
                <a:srgbClr val="BE3D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95" lvl="0" marL="203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Noto Sans Symbols"/>
              <a:buChar char="✔"/>
            </a:pPr>
            <a:r>
              <a:rPr b="1" i="0" lang="ko-KR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전자결재 내 계약서 첨부하여 검토 후 승인</a:t>
            </a:r>
            <a:endParaRPr b="1" i="0" sz="13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95" lvl="0" marL="203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Noto Sans Symbols"/>
              <a:buChar char="✔"/>
            </a:pPr>
            <a:r>
              <a:rPr b="1" i="0" lang="ko-KR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경영지원팀 참조</a:t>
            </a:r>
            <a:endParaRPr b="1" i="0" sz="13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676077" y="4540432"/>
            <a:ext cx="1880456" cy="857837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ko-KR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사용인감/법인인감</a:t>
            </a:r>
            <a:endParaRPr b="1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ko-KR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(경영지원팀)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33"/>
          <p:cNvCxnSpPr/>
          <p:nvPr/>
        </p:nvCxnSpPr>
        <p:spPr>
          <a:xfrm>
            <a:off x="2556533" y="4969347"/>
            <a:ext cx="568123" cy="4"/>
          </a:xfrm>
          <a:prstGeom prst="straightConnector1">
            <a:avLst/>
          </a:prstGeom>
          <a:solidFill>
            <a:srgbClr val="FFFFFF"/>
          </a:solidFill>
          <a:ln cap="flat" cmpd="sng" w="158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5" name="Google Shape;285;p33"/>
          <p:cNvSpPr/>
          <p:nvPr/>
        </p:nvSpPr>
        <p:spPr>
          <a:xfrm>
            <a:off x="3602157" y="4540432"/>
            <a:ext cx="1880456" cy="857837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ko-KR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인감 날인</a:t>
            </a:r>
            <a:endParaRPr b="1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ko-KR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(경영지원팀)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33"/>
          <p:cNvCxnSpPr/>
          <p:nvPr/>
        </p:nvCxnSpPr>
        <p:spPr>
          <a:xfrm>
            <a:off x="5482613" y="4969347"/>
            <a:ext cx="568123" cy="4"/>
          </a:xfrm>
          <a:prstGeom prst="straightConnector1">
            <a:avLst/>
          </a:prstGeom>
          <a:solidFill>
            <a:srgbClr val="FFFFFF"/>
          </a:solidFill>
          <a:ln cap="flat" cmpd="sng" w="158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7" name="Google Shape;287;p33"/>
          <p:cNvSpPr/>
          <p:nvPr/>
        </p:nvSpPr>
        <p:spPr>
          <a:xfrm>
            <a:off x="6530989" y="4540432"/>
            <a:ext cx="1880456" cy="857837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ko-KR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계약서 보관</a:t>
            </a:r>
            <a:endParaRPr b="1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b="1" i="0" lang="ko-KR" sz="14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(인감 날인본)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531086" y="5544783"/>
            <a:ext cx="8006071" cy="328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6262" lvl="0" marL="186262" marR="16932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0" i="1" lang="ko-KR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단, 정기적/일상적인 인감 날인은 인감대장 생략 (ex. 근로계약서, 연봉계약서 등) </a:t>
            </a:r>
            <a:endParaRPr b="0" i="1" sz="133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3"/>
          <p:cNvSpPr/>
          <p:nvPr/>
        </p:nvSpPr>
        <p:spPr>
          <a:xfrm>
            <a:off x="531086" y="4393919"/>
            <a:ext cx="289983" cy="287867"/>
          </a:xfrm>
          <a:prstGeom prst="ellipse">
            <a:avLst/>
          </a:prstGeom>
          <a:solidFill>
            <a:srgbClr val="DFD2B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ko-KR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3461816" y="4393919"/>
            <a:ext cx="289984" cy="287867"/>
          </a:xfrm>
          <a:prstGeom prst="ellipse">
            <a:avLst/>
          </a:prstGeom>
          <a:solidFill>
            <a:srgbClr val="DFD2B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ko-KR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6385997" y="4390149"/>
            <a:ext cx="289984" cy="287867"/>
          </a:xfrm>
          <a:prstGeom prst="ellipse">
            <a:avLst/>
          </a:prstGeom>
          <a:solidFill>
            <a:srgbClr val="DFD2B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ko-KR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3"/>
          <p:cNvSpPr txBox="1"/>
          <p:nvPr/>
        </p:nvSpPr>
        <p:spPr>
          <a:xfrm>
            <a:off x="8411445" y="4576562"/>
            <a:ext cx="4482519" cy="117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ko-KR" sz="1333" u="none" cap="none" strike="noStrike">
                <a:solidFill>
                  <a:srgbClr val="BE3D26"/>
                </a:solidFill>
                <a:latin typeface="Arial"/>
                <a:ea typeface="Arial"/>
                <a:cs typeface="Arial"/>
                <a:sym typeface="Arial"/>
              </a:rPr>
              <a:t>모든 계약서 원본</a:t>
            </a:r>
            <a:r>
              <a:rPr b="0" i="0" lang="ko-KR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b="1" i="0" lang="ko-KR" sz="1333" u="none" cap="none" strike="noStrike">
                <a:solidFill>
                  <a:srgbClr val="BE3D26"/>
                </a:solidFill>
                <a:latin typeface="Arial"/>
                <a:ea typeface="Arial"/>
                <a:cs typeface="Arial"/>
                <a:sym typeface="Arial"/>
              </a:rPr>
              <a:t>경영지원팀</a:t>
            </a:r>
            <a:r>
              <a:rPr b="0" i="0" lang="ko-KR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에서</a:t>
            </a:r>
            <a:r>
              <a:rPr b="1" i="0" lang="ko-KR" sz="1333" u="none" cap="none" strike="noStrike">
                <a:solidFill>
                  <a:srgbClr val="BE3D26"/>
                </a:solidFill>
                <a:latin typeface="Arial"/>
                <a:ea typeface="Arial"/>
                <a:cs typeface="Arial"/>
                <a:sym typeface="Arial"/>
              </a:rPr>
              <a:t> 통합 관리</a:t>
            </a:r>
            <a:endParaRPr b="1" i="0" sz="1333" u="none" cap="none" strike="noStrike">
              <a:solidFill>
                <a:srgbClr val="BE3D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95" lvl="0" marL="203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Noto Sans Symbols"/>
              <a:buChar char="✔"/>
            </a:pPr>
            <a:r>
              <a:rPr b="1" i="0" lang="ko-KR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원본 : 경영지원팀 전달/보관</a:t>
            </a:r>
            <a:endParaRPr b="1" i="0" sz="13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95" lvl="0" marL="2031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Noto Sans Symbols"/>
              <a:buChar char="✔"/>
            </a:pPr>
            <a:r>
              <a:rPr b="1" i="0" lang="ko-KR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스캔본 : 구글드라이브 공유문서함 보관</a:t>
            </a:r>
            <a:endParaRPr b="1" i="0" sz="13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b="1" i="0" lang="ko-KR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0" i="0" lang="ko-KR" sz="10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Aqara 공용드라이브 &gt; 11. 계약서 및 대외협정서 </a:t>
            </a:r>
            <a:endParaRPr b="0" i="0" sz="10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b="0" i="0" lang="ko-KR" sz="10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&gt; 해당 폴더 (NDA,MOU,공급계약서,용역계약 등)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531086" y="3701821"/>
            <a:ext cx="2601961" cy="455403"/>
          </a:xfrm>
          <a:prstGeom prst="rect">
            <a:avLst/>
          </a:prstGeom>
          <a:solidFill>
            <a:srgbClr val="5068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계약서 체결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236372" y="90761"/>
            <a:ext cx="11719200" cy="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공문 발송 프로세스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723632" y="1206195"/>
            <a:ext cx="10744680" cy="4247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더존 그룹웨어 전자결재 - 결재양식 - 대외문서 - ‘공문’ 상신 </a:t>
            </a:r>
            <a:b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:</a:t>
            </a: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결재라인 직상위자(팀장) 결재 &gt; 경영지원팀(최웅열) 합의 </a:t>
            </a:r>
            <a:b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전자결재 완료된 문서 우측 상단 ‘시행’ 클릭</a:t>
            </a:r>
            <a:b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전자결재 완료된 문서 좌측 상단 ‘결재문서’ - ‘공문변환’ 선택 후 저장</a:t>
            </a:r>
            <a:b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전자결재 - 결재문서 - ‘공문발송문서’ 에서 해당 공문 클릭 후 좌측 상단 ‘인쇄’ 또는 ‘PDF’하여 사용</a:t>
            </a:r>
            <a:b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b="0" i="0" lang="ko-KR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공문 출력 및 PDF 저장시 회사 직인이 자동 날인 됨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법인차량 사용 프로세스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5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ko-KR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360040" y="919359"/>
            <a:ext cx="11568608" cy="5755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차량 예약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구글캘린더 일정 등록하여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‘법인차량’ 선택 </a:t>
            </a:r>
            <a:r>
              <a:rPr b="1" i="0" lang="ko-KR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（외근 중복Ｘ）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2. 차량 이용 방법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① 차량키 수령 후 출차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경영지원팀 옆 차량키 수령 (220호2745) 후 주차장 건물에서 출차 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② 운행일지 작성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차량 이용 후 운행일지 작성 (차량 중앙 콘솔박스_운전석 팔걸이_內 위치)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- 운행자, 행선지, (사용후)누적주행거리, 사용시간 등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③ 반납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회사 주차장 주차 후 차량키 경영지원팀에 반납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※ 주차장 : 서초타운트라팰리스 지하 3층 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(공동현관 비밀번호 : </a:t>
            </a:r>
            <a:r>
              <a:rPr b="1" i="0" lang="ko-KR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#906 + #2580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(#임차호수 + #비밀번호)</a:t>
            </a:r>
            <a:b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주유/하이패스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하이패스 내 비치되어 있는 하이패스겸 주유카드로 결제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* 셀토스 1.6 가솔린(휘발유) 차량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차량정비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- 차량정비가 필요하다가 판단될 경우 경영지원팀에 정비 요청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- 경영지원팀에서 수시/정기 정비 예정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사고접수 </a:t>
            </a: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1688-2040 (하나손해보험)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※ 차량 사용 우선순위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① 제품 이동 및 제품 설치를 위한 제품/장비 이동시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② 대중교통이 불편한 외지 또는 장거리 이동시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③ 기타 차량 이동이 필요할 경우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2575" y="2606432"/>
            <a:ext cx="2312864" cy="1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5548" y="4161707"/>
            <a:ext cx="4479891" cy="20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Aqara Brand Identity">
      <a:dk1>
        <a:srgbClr val="1C1E28"/>
      </a:dk1>
      <a:lt1>
        <a:srgbClr val="FFFFFF"/>
      </a:lt1>
      <a:dk2>
        <a:srgbClr val="242852"/>
      </a:dk2>
      <a:lt2>
        <a:srgbClr val="ACCBF9"/>
      </a:lt2>
      <a:accent1>
        <a:srgbClr val="506898"/>
      </a:accent1>
      <a:accent2>
        <a:srgbClr val="BE3C26"/>
      </a:accent2>
      <a:accent3>
        <a:srgbClr val="DFD2D5"/>
      </a:accent3>
      <a:accent4>
        <a:srgbClr val="B9B2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